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24"/>
  </p:notesMasterIdLst>
  <p:sldIdLst>
    <p:sldId id="259" r:id="rId2"/>
    <p:sldId id="260" r:id="rId3"/>
    <p:sldId id="263" r:id="rId4"/>
    <p:sldId id="264" r:id="rId5"/>
    <p:sldId id="265" r:id="rId6"/>
    <p:sldId id="266" r:id="rId7"/>
    <p:sldId id="271" r:id="rId8"/>
    <p:sldId id="272" r:id="rId9"/>
    <p:sldId id="267" r:id="rId10"/>
    <p:sldId id="268" r:id="rId11"/>
    <p:sldId id="269" r:id="rId12"/>
    <p:sldId id="270" r:id="rId13"/>
    <p:sldId id="273" r:id="rId14"/>
    <p:sldId id="261" r:id="rId15"/>
    <p:sldId id="262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25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23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87C7B-49FD-0B4B-A3B3-7B891D3F8D84}" type="datetimeFigureOut">
              <a:rPr lang="en-US" smtClean="0"/>
              <a:t>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27CC5-A7A1-C348-AD86-8D6CAC76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35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27CC5-A7A1-C348-AD86-8D6CAC767B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61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27CC5-A7A1-C348-AD86-8D6CAC767B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5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table, sitting, car&#10;&#10;Description automatically generated">
            <a:extLst>
              <a:ext uri="{FF2B5EF4-FFF2-40B4-BE49-F238E27FC236}">
                <a16:creationId xmlns:a16="http://schemas.microsoft.com/office/drawing/2014/main" id="{C24D932B-9E69-C740-AF66-69796052B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D27BA-246E-8E4B-AD9F-2D412B833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2724616"/>
            <a:ext cx="6248400" cy="16090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Recursion</a:t>
            </a:r>
            <a:endParaRPr lang="en-US" sz="11500" i="1" kern="1200" dirty="0">
              <a:ln w="22225">
                <a:solidFill>
                  <a:schemeClr val="tx1"/>
                </a:solidFill>
                <a:miter lim="800000"/>
              </a:ln>
              <a:noFill/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B53C52-83A9-BE4D-94F5-5C6F03D49E4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965200" y="4572002"/>
            <a:ext cx="10261600" cy="120299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Prof. Darrell Long</a:t>
            </a:r>
          </a:p>
          <a:p>
            <a:pPr>
              <a:spcBef>
                <a:spcPts val="1000"/>
              </a:spcBef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CSE 13S</a:t>
            </a:r>
          </a:p>
          <a:p>
            <a:pPr>
              <a:spcBef>
                <a:spcPts val="1000"/>
              </a:spcBef>
            </a:pPr>
            <a:endParaRPr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728729-1A60-7145-875D-99C4A638A218}"/>
              </a:ext>
            </a:extLst>
          </p:cNvPr>
          <p:cNvSpPr/>
          <p:nvPr/>
        </p:nvSpPr>
        <p:spPr>
          <a:xfrm>
            <a:off x="5969876" y="60133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>
                <a:latin typeface="+mj-lt"/>
              </a:rPr>
              <a:t>“We can't stop here, this is bat country!”</a:t>
            </a:r>
            <a:br>
              <a:rPr lang="en-US" b="1" dirty="0">
                <a:latin typeface="+mj-lt"/>
              </a:rPr>
            </a:br>
            <a:r>
              <a:rPr lang="en-US" b="1" dirty="0">
                <a:latin typeface="+mj-lt"/>
              </a:rPr>
              <a:t>—</a:t>
            </a:r>
            <a:r>
              <a:rPr lang="en-US" dirty="0">
                <a:latin typeface="+mj-lt"/>
              </a:rPr>
              <a:t>Hunter S. Thompson</a:t>
            </a:r>
            <a:r>
              <a:rPr lang="en-US" b="1" dirty="0">
                <a:latin typeface="+mj-lt"/>
              </a:rPr>
              <a:t>, </a:t>
            </a:r>
            <a:r>
              <a:rPr lang="en-US" i="1" dirty="0">
                <a:latin typeface="+mj-lt"/>
              </a:rPr>
              <a:t>Fear and Loathing in Las Vegas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D3950E9-E1C5-AD40-914D-413052A8B886}"/>
              </a:ext>
            </a:extLst>
          </p:cNvPr>
          <p:cNvSpPr txBox="1">
            <a:spLocks/>
          </p:cNvSpPr>
          <p:nvPr/>
        </p:nvSpPr>
        <p:spPr>
          <a:xfrm>
            <a:off x="1422400" y="1815711"/>
            <a:ext cx="6248400" cy="16090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Recursion</a:t>
            </a:r>
            <a:endParaRPr lang="en-US" sz="9600" i="1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0B2CF5-DF6D-204E-9496-084557BDE060}"/>
              </a:ext>
            </a:extLst>
          </p:cNvPr>
          <p:cNvSpPr txBox="1">
            <a:spLocks/>
          </p:cNvSpPr>
          <p:nvPr/>
        </p:nvSpPr>
        <p:spPr>
          <a:xfrm>
            <a:off x="1828800" y="983688"/>
            <a:ext cx="6248400" cy="16090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Recursion</a:t>
            </a:r>
            <a:endParaRPr lang="en-US" sz="8000" i="1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7F15544D-7860-5F4A-BF38-155873A22110}"/>
              </a:ext>
            </a:extLst>
          </p:cNvPr>
          <p:cNvSpPr txBox="1">
            <a:spLocks/>
          </p:cNvSpPr>
          <p:nvPr/>
        </p:nvSpPr>
        <p:spPr>
          <a:xfrm>
            <a:off x="2120900" y="276415"/>
            <a:ext cx="6248400" cy="16090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Recursion</a:t>
            </a:r>
            <a:endParaRPr lang="en-US" sz="6600" i="1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C7BBFD-1CAA-C04F-84AB-00939F0A1987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2600409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3FF06-D1A4-D24C-9F72-45BA752FF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solidFill>
                  <a:schemeClr val="tx1"/>
                </a:solidFill>
                <a:latin typeface="Courier" pitchFamily="2" charset="0"/>
              </a:rPr>
              <a:t>new_node</a:t>
            </a:r>
            <a:r>
              <a:rPr lang="en-US" sz="28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4E7BD-A6B3-0046-B717-61ADFDC3D08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Allocate a node,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 the children to NULL,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 room for the string,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 the string.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Did he really just use </a:t>
            </a:r>
            <a:r>
              <a:rPr lang="en-US" sz="2000" kern="1200" dirty="0" err="1">
                <a:solidFill>
                  <a:schemeClr val="tx1"/>
                </a:solidFill>
                <a:latin typeface="Courier" pitchFamily="2" charset="0"/>
              </a:rPr>
              <a:t>strcpy</a:t>
            </a:r>
            <a:r>
              <a:rPr lang="en-US" sz="20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  <a:r>
              <a:rPr lang="en-US" sz="2000" kern="1200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  <p:pic>
        <p:nvPicPr>
          <p:cNvPr id="6" name="Picture 5" descr="A picture containing screen, sitting, monitor, black&#10;&#10;Description automatically generated">
            <a:extLst>
              <a:ext uri="{FF2B5EF4-FFF2-40B4-BE49-F238E27FC236}">
                <a16:creationId xmlns:a16="http://schemas.microsoft.com/office/drawing/2014/main" id="{1D1FB68B-057C-794D-8A1A-598135F05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621792"/>
            <a:ext cx="6250769" cy="345354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2175D5F-94D0-6B4C-8F47-3972D3BF6696}"/>
              </a:ext>
            </a:extLst>
          </p:cNvPr>
          <p:cNvGrpSpPr/>
          <p:nvPr/>
        </p:nvGrpSpPr>
        <p:grpSpPr>
          <a:xfrm>
            <a:off x="5422900" y="3822700"/>
            <a:ext cx="5319437" cy="646331"/>
            <a:chOff x="5422900" y="3822700"/>
            <a:chExt cx="5319437" cy="646331"/>
          </a:xfrm>
        </p:grpSpPr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02AE70A1-FA65-9A40-B7EB-0220B894563C}"/>
                </a:ext>
              </a:extLst>
            </p:cNvPr>
            <p:cNvSpPr/>
            <p:nvPr/>
          </p:nvSpPr>
          <p:spPr>
            <a:xfrm>
              <a:off x="5422900" y="3822700"/>
              <a:ext cx="3276600" cy="596900"/>
            </a:xfrm>
            <a:prstGeom prst="fram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E8A90B-AFCF-2A4A-8150-45F41ACD3D6E}"/>
                </a:ext>
              </a:extLst>
            </p:cNvPr>
            <p:cNvSpPr txBox="1"/>
            <p:nvPr/>
          </p:nvSpPr>
          <p:spPr>
            <a:xfrm>
              <a:off x="8824637" y="3822700"/>
              <a:ext cx="1917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  <a:latin typeface="Marker Felt Wide" panose="02000400000000000000" pitchFamily="2" charset="77"/>
                </a:rPr>
                <a:t>Bad!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A4A199B-59C4-CC4C-BFC0-32E9EA9E80E6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4087184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D3185-2E4E-3449-8C2F-5925C037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solidFill>
                  <a:schemeClr val="tx1"/>
                </a:solidFill>
                <a:latin typeface="Courier" pitchFamily="2" charset="0"/>
              </a:rPr>
              <a:t>str_find</a:t>
            </a:r>
            <a:r>
              <a:rPr lang="en-US" sz="28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07C39-266B-BB46-9EAB-C272B288973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 at the root.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Are we done?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does </a:t>
            </a:r>
            <a:r>
              <a:rPr lang="en-US" sz="2000" kern="1200" dirty="0" err="1">
                <a:solidFill>
                  <a:schemeClr val="tx1"/>
                </a:solidFill>
                <a:latin typeface="Courier" pitchFamily="2" charset="0"/>
              </a:rPr>
              <a:t>strcmp</a:t>
            </a:r>
            <a:r>
              <a:rPr lang="en-US" sz="2000" kern="1200" dirty="0">
                <a:solidFill>
                  <a:schemeClr val="tx1"/>
                </a:solidFill>
                <a:latin typeface="Courier" pitchFamily="2" charset="0"/>
              </a:rPr>
              <a:t>()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say?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Go left?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 right?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There it is!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Oops, did not find it.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C88F95-1F4B-5E42-8B4D-866AD9BAF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625" y="643467"/>
            <a:ext cx="5329045" cy="5410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371243-C48A-A746-BBBC-9976E507B303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2129797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063E9-CF32-2C4A-99D5-52A4EE38D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sz="28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recursive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alternative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E0BF8-1E6C-4542-9D63-547F447EFA7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we’ve reached the leaves, then it isn’t there.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What does </a:t>
            </a:r>
            <a:r>
              <a:rPr lang="en-US" sz="2000" dirty="0" err="1">
                <a:latin typeface="Courier" pitchFamily="2" charset="0"/>
              </a:rPr>
              <a:t>strcmp</a:t>
            </a:r>
            <a:r>
              <a:rPr lang="en-US" sz="2000" dirty="0">
                <a:latin typeface="Courier" pitchFamily="2" charset="0"/>
              </a:rPr>
              <a:t>() </a:t>
            </a:r>
            <a:r>
              <a:rPr lang="en-US" sz="2000" dirty="0"/>
              <a:t>say?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Recurse left?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Recurse right?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There it is!</a:t>
            </a:r>
          </a:p>
        </p:txBody>
      </p:sp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16E041A0-AC9C-414F-B235-FCEAB4182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934207"/>
            <a:ext cx="6250769" cy="4828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6FF322-47C1-DD46-A153-627D3D8C1781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346370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FBD6F-7ECE-2A4C-99A2-EECD7D311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Recursion is natural for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F4C68-5EA2-8C42-8A3C-D4BE0873FAE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use recursion for searching by dividing the space up: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Places </a:t>
            </a:r>
            <a:r>
              <a:rPr lang="en-US" sz="17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have searched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Places </a:t>
            </a:r>
            <a:r>
              <a:rPr lang="en-US" sz="17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have yet to search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we get stuck, we can back up and try a different path.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example, we want to find the shortest path from E2 to Betty Burgers.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6AC5A1C-4100-9743-8DBD-8FD1D4C6D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71" y="643467"/>
            <a:ext cx="6147953" cy="5410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300B0-ED72-E249-98C8-81660E245FAE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4052583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04F43-09D4-1D47-A136-1C34CC6E1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Knight’s Tour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D4EC9-C8D5-A94C-80DF-02F4279A3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0" b="2"/>
          <a:stretch/>
        </p:blipFill>
        <p:spPr>
          <a:xfrm>
            <a:off x="5186079" y="678828"/>
            <a:ext cx="6553545" cy="4492285"/>
          </a:xfrm>
          <a:prstGeom prst="rect">
            <a:avLst/>
          </a:prstGeom>
        </p:spPr>
      </p:pic>
      <p:pic>
        <p:nvPicPr>
          <p:cNvPr id="9" name="Picture 8" descr="A picture containing yellow, bus, display, water&#10;&#10;Description automatically generated">
            <a:extLst>
              <a:ext uri="{FF2B5EF4-FFF2-40B4-BE49-F238E27FC236}">
                <a16:creationId xmlns:a16="http://schemas.microsoft.com/office/drawing/2014/main" id="{0013E78A-5D46-B34E-A11F-0450B5903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36" y="4166737"/>
            <a:ext cx="1776863" cy="1776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5385E5-4FD3-F248-87A1-87621819B998}"/>
              </a:ext>
            </a:extLst>
          </p:cNvPr>
          <p:cNvSpPr txBox="1"/>
          <p:nvPr/>
        </p:nvSpPr>
        <p:spPr>
          <a:xfrm>
            <a:off x="5878401" y="5343435"/>
            <a:ext cx="516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a knight visit all of the squares on a chess board exactly once?</a:t>
            </a:r>
          </a:p>
          <a:p>
            <a:endParaRPr lang="en-US" dirty="0"/>
          </a:p>
          <a:p>
            <a:r>
              <a:rPr lang="en-US" dirty="0"/>
              <a:t>This is a form of a Hamiltonian path problem.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8A97EB-F9AD-154B-899D-7477344C3C12}"/>
              </a:ext>
            </a:extLst>
          </p:cNvPr>
          <p:cNvSpPr txBox="1"/>
          <p:nvPr/>
        </p:nvSpPr>
        <p:spPr>
          <a:xfrm>
            <a:off x="178130" y="6495802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645856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234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EF87E-8EA9-AE48-911B-0B6325A8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8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many </a:t>
            </a: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possible moves?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4EF23-F0CA-8E47-A031-68AB5F294A27}"/>
              </a:ext>
            </a:extLst>
          </p:cNvPr>
          <p:cNvSpPr txBox="1"/>
          <p:nvPr/>
        </p:nvSpPr>
        <p:spPr>
          <a:xfrm>
            <a:off x="77608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 are 26,534,728,821,064 directed tours on an 8 × 8 chess board.</a:t>
            </a:r>
          </a:p>
        </p:txBody>
      </p:sp>
      <p:pic>
        <p:nvPicPr>
          <p:cNvPr id="5" name="Picture 4" descr="A picture containing keyboard&#10;&#10;Description automatically generated">
            <a:extLst>
              <a:ext uri="{FF2B5EF4-FFF2-40B4-BE49-F238E27FC236}">
                <a16:creationId xmlns:a16="http://schemas.microsoft.com/office/drawing/2014/main" id="{19E62AA6-A996-1342-B81E-3F313080B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6" y="492573"/>
            <a:ext cx="5880796" cy="588079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77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07422A-4217-1648-B1CB-541FF21617AA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4141747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C2E61-E7BA-414F-8F37-021D13638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try it!</a:t>
            </a:r>
          </a:p>
        </p:txBody>
      </p:sp>
      <p:pic>
        <p:nvPicPr>
          <p:cNvPr id="5" name="Picture 4" descr="A screen shot of a person&#10;&#10;Description automatically generated">
            <a:extLst>
              <a:ext uri="{FF2B5EF4-FFF2-40B4-BE49-F238E27FC236}">
                <a16:creationId xmlns:a16="http://schemas.microsoft.com/office/drawing/2014/main" id="{77069CB3-33D1-1144-B0AC-39F526618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782517"/>
            <a:ext cx="7929538" cy="529296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1283069-AE8F-0648-9096-FE6890940904}"/>
              </a:ext>
            </a:extLst>
          </p:cNvPr>
          <p:cNvGrpSpPr/>
          <p:nvPr/>
        </p:nvGrpSpPr>
        <p:grpSpPr>
          <a:xfrm>
            <a:off x="5549900" y="5232400"/>
            <a:ext cx="4648200" cy="461665"/>
            <a:chOff x="5549900" y="5232400"/>
            <a:chExt cx="4648200" cy="4616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1AD9D-4BAE-334C-A882-E1C3E5D40E0A}"/>
                </a:ext>
              </a:extLst>
            </p:cNvPr>
            <p:cNvSpPr txBox="1"/>
            <p:nvPr/>
          </p:nvSpPr>
          <p:spPr>
            <a:xfrm>
              <a:off x="6629400" y="5232400"/>
              <a:ext cx="356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Marker Felt Wide" panose="02000400000000000000" pitchFamily="2" charset="77"/>
                </a:rPr>
                <a:t>Perhaps not!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FC3D7BF8-80E4-BC4A-B905-8F6F3C9B44E0}"/>
                </a:ext>
              </a:extLst>
            </p:cNvPr>
            <p:cNvSpPr/>
            <p:nvPr/>
          </p:nvSpPr>
          <p:spPr>
            <a:xfrm rot="10800000">
              <a:off x="5549900" y="5437832"/>
              <a:ext cx="952500" cy="4571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AA01A76-9CBC-4F43-9C04-37B10B050289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65439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EEB4-EEC5-DE46-B43F-060E2BA73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Eight Queens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A8F73-5A2A-C344-96C8-2476E4975C7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Can we place eight queens on a chess board so that none threatens the others?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There are 92 solutions for an 8 × 8 chess board.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Larger boards have more solutions.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What is the expected run time of this problem?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81230EC-69E6-9849-B9A5-3101F9AB6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13" y="186267"/>
            <a:ext cx="6165468" cy="5410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58E2B1-4C44-CC4B-9F66-9D5556E8707F}"/>
              </a:ext>
            </a:extLst>
          </p:cNvPr>
          <p:cNvSpPr txBox="1"/>
          <p:nvPr/>
        </p:nvSpPr>
        <p:spPr>
          <a:xfrm>
            <a:off x="4932170" y="5102073"/>
            <a:ext cx="6981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Number of solutions for n × n, starting with n = 1: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1, 0, 0, 1, 2, 1, 6, 12, 46, 92, 341, 1787, 9233, 45752, 285053, 1846955, 11977939, 83263591, 621012754, 4878666808, 39333324973, 336376244042, 3029242658210, 28439272956934, 275986683743434, 2789712466510289, 29363495934315694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032CD-938E-4F43-8015-2573BAB484E9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931062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69F4D-BDDC-7344-A5CF-BE1557AA1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Print the Board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clock&#10;&#10;Description automatically generated">
            <a:extLst>
              <a:ext uri="{FF2B5EF4-FFF2-40B4-BE49-F238E27FC236}">
                <a16:creationId xmlns:a16="http://schemas.microsoft.com/office/drawing/2014/main" id="{DC23D140-640C-134E-BE4D-B1996E6DB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6" y="2509911"/>
            <a:ext cx="11104549" cy="3997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7C5A12-D5C7-3144-A9AB-AE44C640CE49}"/>
              </a:ext>
            </a:extLst>
          </p:cNvPr>
          <p:cNvSpPr txBox="1"/>
          <p:nvPr/>
        </p:nvSpPr>
        <p:spPr>
          <a:xfrm>
            <a:off x="3162300" y="1633521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 due to Niklaus Wirth &amp; </a:t>
            </a:r>
            <a:r>
              <a:rPr lang="en-US" dirty="0" err="1">
                <a:solidFill>
                  <a:schemeClr val="bg1"/>
                </a:solidFill>
              </a:rPr>
              <a:t>Deepank</a:t>
            </a:r>
            <a:r>
              <a:rPr lang="en-US" dirty="0">
                <a:solidFill>
                  <a:schemeClr val="bg1"/>
                </a:solidFill>
              </a:rPr>
              <a:t> Pant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687C6-BB00-CC47-B0E4-A38E007955D2}"/>
              </a:ext>
            </a:extLst>
          </p:cNvPr>
          <p:cNvSpPr txBox="1"/>
          <p:nvPr/>
        </p:nvSpPr>
        <p:spPr>
          <a:xfrm>
            <a:off x="178130" y="6483926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2302610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8A0F0-856A-2E4F-8D71-9E3CB207B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 this position safe?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screen, monitor, holding, sitting&#10;&#10;Description automatically generated">
            <a:extLst>
              <a:ext uri="{FF2B5EF4-FFF2-40B4-BE49-F238E27FC236}">
                <a16:creationId xmlns:a16="http://schemas.microsoft.com/office/drawing/2014/main" id="{4A8D5BA2-427F-A34E-9D95-E4A210A50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01" y="2509911"/>
            <a:ext cx="7507299" cy="3997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FE8803-4278-6A43-B032-25F24CCEF7A8}"/>
              </a:ext>
            </a:extLst>
          </p:cNvPr>
          <p:cNvSpPr txBox="1"/>
          <p:nvPr/>
        </p:nvSpPr>
        <p:spPr>
          <a:xfrm>
            <a:off x="178130" y="6483925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1659098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95BE33-98E3-DE4A-AF30-7BBF8AC6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recursive function is defined in terms of </a:t>
            </a:r>
            <a:r>
              <a:rPr lang="en-US" sz="37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itself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12" name="Picture 11" descr="A close up of a turtle&#10;&#10;Description automatically generated">
            <a:extLst>
              <a:ext uri="{FF2B5EF4-FFF2-40B4-BE49-F238E27FC236}">
                <a16:creationId xmlns:a16="http://schemas.microsoft.com/office/drawing/2014/main" id="{6AAE363D-0DDD-F94B-99B9-B1DA1A7EA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r="5005"/>
          <a:stretch/>
        </p:blipFill>
        <p:spPr>
          <a:xfrm>
            <a:off x="529919" y="484632"/>
            <a:ext cx="5036161" cy="573328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7D37CB-5FF0-154B-B1FA-95F60B7EF05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just">
              <a:buNone/>
            </a:pPr>
            <a:r>
              <a:rPr lang="en-US" sz="20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ln our favored version, an Eastern guru affirms that the earth is supported on the back of a tiger. When asked what supports the tiger, he says it stands upon an elephant; and when asked what supports the elephant he says it is a giant turtle. When asked, finally, what supports the giant turtle, he is briefly taken aback, but quickly replies “Ah, after that it is turtles all the way down.”</a:t>
            </a:r>
          </a:p>
          <a:p>
            <a:pPr marL="0" indent="0" algn="r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—Antonin Scalia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4306D-C3CB-384F-A6D3-E800E11ECE3D}"/>
              </a:ext>
            </a:extLst>
          </p:cNvPr>
          <p:cNvSpPr txBox="1"/>
          <p:nvPr/>
        </p:nvSpPr>
        <p:spPr>
          <a:xfrm>
            <a:off x="178130" y="6388924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3123398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0E066-6AC7-624E-9445-B62C58D7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Search for the solution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screen, sitting, black, holding&#10;&#10;Description automatically generated">
            <a:extLst>
              <a:ext uri="{FF2B5EF4-FFF2-40B4-BE49-F238E27FC236}">
                <a16:creationId xmlns:a16="http://schemas.microsoft.com/office/drawing/2014/main" id="{808249E5-A804-8D41-B5D5-3BF8F3C79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073695"/>
            <a:ext cx="6553545" cy="4718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761F3-F7A2-0147-8A09-06F16576676E}"/>
              </a:ext>
            </a:extLst>
          </p:cNvPr>
          <p:cNvSpPr txBox="1"/>
          <p:nvPr/>
        </p:nvSpPr>
        <p:spPr>
          <a:xfrm>
            <a:off x="178130" y="6495801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691039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C6193-758F-1C4F-A732-B88D58301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Did it work?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CF8F136-06FF-2A45-B8EA-AB47D648D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22" y="2509911"/>
            <a:ext cx="9137456" cy="3997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F1EA7D-87E2-8A4E-B3D9-B6342D9DF292}"/>
              </a:ext>
            </a:extLst>
          </p:cNvPr>
          <p:cNvSpPr txBox="1"/>
          <p:nvPr/>
        </p:nvSpPr>
        <p:spPr>
          <a:xfrm>
            <a:off x="178130" y="6495801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554337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1BDA7-6DF4-694F-8743-888E66F9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What did we learn?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A8EAF9B-099F-BC41-925C-8E5D25B1489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Recursion is natural.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 is good for search problems.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 is not </a:t>
            </a:r>
            <a:r>
              <a:rPr lang="en-US" sz="2000" i="1" dirty="0"/>
              <a:t>inherently</a:t>
            </a:r>
            <a:r>
              <a:rPr lang="en-US" sz="2000" dirty="0"/>
              <a:t> inefficient.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Like all tools and techniques, use it where it </a:t>
            </a:r>
            <a:r>
              <a:rPr lang="en-US" sz="2000" i="1" dirty="0"/>
              <a:t>makes sense</a:t>
            </a:r>
            <a:r>
              <a:rPr lang="en-US" sz="2000" dirty="0"/>
              <a:t>.</a:t>
            </a:r>
          </a:p>
        </p:txBody>
      </p:sp>
      <p:pic>
        <p:nvPicPr>
          <p:cNvPr id="5" name="Picture 4" descr="A person wearing a suit and hat&#10;&#10;Description automatically generated">
            <a:extLst>
              <a:ext uri="{FF2B5EF4-FFF2-40B4-BE49-F238E27FC236}">
                <a16:creationId xmlns:a16="http://schemas.microsoft.com/office/drawing/2014/main" id="{EAD9CC42-9473-3C48-9F60-790E1C564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007455"/>
            <a:ext cx="6250769" cy="4682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CA04BE-1FAB-CA48-869B-D115ACD7754E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</a:t>
            </a:r>
            <a:r>
              <a:rPr lang="en-US"/>
              <a:t>2020 Darrell </a:t>
            </a:r>
            <a:r>
              <a:rPr lang="en-US" dirty="0"/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449046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0C128-5F3D-2F4B-962B-17EB42C2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sum the first </a:t>
            </a:r>
            <a:r>
              <a:rPr lang="en-US" sz="2800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</a:t>
            </a: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natural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37A9BE2-128C-184D-902E-1DB862127376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∑</m:t>
                    </m:r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+∑</m:t>
                    </m:r>
                    <m:d>
                      <m:dPr>
                        <m:ctrlP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b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and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or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We can loop through and add them up, or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We can use </a:t>
                </a:r>
                <a:r>
                  <a:rPr lang="en-US" sz="20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Gauß’s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formula.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first of these is </a:t>
                </a:r>
                <a:r>
                  <a:rPr lang="en-US" sz="20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recursive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since it is defined in terms of itself.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37A9BE2-128C-184D-902E-1DB862127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  <a:blipFill>
                <a:blip r:embed="rId2"/>
                <a:stretch>
                  <a:fillRect l="-4135" r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holding, clock, room, screen&#10;&#10;Description automatically generated">
            <a:extLst>
              <a:ext uri="{FF2B5EF4-FFF2-40B4-BE49-F238E27FC236}">
                <a16:creationId xmlns:a16="http://schemas.microsoft.com/office/drawing/2014/main" id="{DBCC3C10-D0EC-E647-AD8D-EA2C9FBC7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64" y="382475"/>
            <a:ext cx="5620837" cy="6093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57EF8C-16E5-444F-B017-D250B7627D2C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908794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DF7237-B57F-8546-BFFD-B57764FDB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Fibonacci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2F9BF8E-FC96-184B-A37B-F43D99D5666A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In this case, both algorithms comput</a:t>
                </a:r>
                <a:r>
                  <a:rPr lang="en-US" sz="2000" dirty="0"/>
                  <a:t>e the same value.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first algorithm is recursive and runs in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p>
                      <m:sSupPr>
                        <m:ctrlP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  <m:sup>
                        <m: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</m:sSup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time.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second algorithm is iterative and runs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time.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2F9BF8E-FC96-184B-A37B-F43D99D566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  <a:blipFill>
                <a:blip r:embed="rId2"/>
                <a:stretch>
                  <a:fillRect l="-1504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monitor, clock, holding, screen&#10;&#10;Description automatically generated">
            <a:extLst>
              <a:ext uri="{FF2B5EF4-FFF2-40B4-BE49-F238E27FC236}">
                <a16:creationId xmlns:a16="http://schemas.microsoft.com/office/drawing/2014/main" id="{3A41591C-0669-D446-9998-181889A8B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38" y="643467"/>
            <a:ext cx="5261418" cy="5410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9F4B4E-756F-E24A-BC39-2ABEC46CBF7C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4272243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82AEA-3D3D-6242-82A8-E064217CB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Are recursive algorithms </a:t>
            </a:r>
            <a:r>
              <a:rPr lang="en-US" sz="34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inherently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inefficient?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D56A7-2AFD-1D49-9D7C-190163F91F7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072056" y="3247283"/>
            <a:ext cx="3147848" cy="222860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 short answer is </a:t>
            </a:r>
            <a:r>
              <a:rPr lang="en-US" sz="15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…</a:t>
            </a:r>
          </a:p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 real answer is more subtle:</a:t>
            </a:r>
          </a:p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 function call requires creating a </a:t>
            </a:r>
            <a:r>
              <a:rPr lang="en-US" sz="15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stack frame</a:t>
            </a: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and that takes time and space.</a:t>
            </a:r>
          </a:p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All tail recursive functions can be rewritten as iteration (often by the compiler).</a:t>
            </a:r>
          </a:p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5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BBD22A-43FB-2349-B303-B9CCF5FBE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39" y="1446131"/>
            <a:ext cx="6331994" cy="4036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3A425-CCF5-D04B-8476-D5D79DB5F732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423154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F6784-B3BB-354E-BDE6-A8E61799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 when do I use recursion?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1F9A5-1F61-0049-9073-A6B36CD3425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answer is simple: </a:t>
            </a:r>
            <a:r>
              <a:rPr lang="en-US" sz="20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it makes sense.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recursion </a:t>
            </a:r>
            <a:r>
              <a:rPr lang="en-US" sz="20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it is natural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you to express your algorithm recursively.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 not use it when it does not make the code clearer!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picture containing holding, screen, clock, room&#10;&#10;Description automatically generated">
            <a:extLst>
              <a:ext uri="{FF2B5EF4-FFF2-40B4-BE49-F238E27FC236}">
                <a16:creationId xmlns:a16="http://schemas.microsoft.com/office/drawing/2014/main" id="{4F281429-434E-7D4C-8768-AB08AF8C1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539" y="524758"/>
            <a:ext cx="6435993" cy="5808484"/>
          </a:xfrm>
          <a:prstGeom prst="rect">
            <a:avLst/>
          </a:prstGeom>
        </p:spPr>
      </p:pic>
      <p:pic>
        <p:nvPicPr>
          <p:cNvPr id="8" name="Picture 7" descr="A picture containing light, sitting, dark, lit&#10;&#10;Description automatically generated">
            <a:extLst>
              <a:ext uri="{FF2B5EF4-FFF2-40B4-BE49-F238E27FC236}">
                <a16:creationId xmlns:a16="http://schemas.microsoft.com/office/drawing/2014/main" id="{C660E1F6-0C59-F64A-906D-E63E0CE29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5455292"/>
            <a:ext cx="1893655" cy="1402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E53C0A-35C9-9447-9CA6-7CF715C3278D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2949584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77C3C-CBEE-7A42-A2B0-B976F065C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Binary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8EB28E7-DB31-E240-B706-4BB94D063AF5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We can search an ordered array in </a:t>
                </a:r>
                <a14:m>
                  <m:oMath xmlns:m="http://schemas.openxmlformats.org/officeDocument/2006/math">
                    <m:r>
                      <a:rPr lang="en-US" sz="20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d>
                      <m:dPr>
                        <m:ctrlP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log</m:t>
                        </m:r>
                        <m:d>
                          <m:dPr>
                            <m:ctrlPr>
                              <a:rPr lang="en-US" sz="2000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sz="2000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time.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If the list is </a:t>
                </a:r>
                <a:r>
                  <a:rPr lang="en-US" sz="20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empty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then it is not there.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If the key is smaller, look in the left half; 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If it is larger then look in the right half.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8EB28E7-DB31-E240-B706-4BB94D063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  <a:blipFill>
                <a:blip r:embed="rId2"/>
                <a:stretch>
                  <a:fillRect l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green, clock, screen, black&#10;&#10;Description automatically generated">
            <a:extLst>
              <a:ext uri="{FF2B5EF4-FFF2-40B4-BE49-F238E27FC236}">
                <a16:creationId xmlns:a16="http://schemas.microsoft.com/office/drawing/2014/main" id="{480260E2-08C3-DF4A-B3AD-7437ED863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653046"/>
            <a:ext cx="6250769" cy="3391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5B669-A146-8845-B878-4B89FE4F266B}"/>
              </a:ext>
            </a:extLst>
          </p:cNvPr>
          <p:cNvSpPr txBox="1"/>
          <p:nvPr/>
        </p:nvSpPr>
        <p:spPr>
          <a:xfrm>
            <a:off x="5676900" y="5626100"/>
            <a:ext cx="54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can also do this iteratively!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A00DB-0351-7B4D-9C0A-7C0E11290CE1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2287970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041BC-4270-2340-A720-007194DAF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fast can we search?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E5BAD2-9064-2749-809D-FC966BA2F424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Binary search is as fast as we can go.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What about slicing it into three parts? Or 10?</a:t>
                </a:r>
              </a:p>
              <a:p>
                <a:pPr lvl="1" indent="-228600" algn="l" rtl="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It’s still </a:t>
                </a:r>
                <a14:m>
                  <m:oMath xmlns:m="http://schemas.openxmlformats.org/officeDocument/2006/math">
                    <m:r>
                      <a:rPr lang="en-US" sz="20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d>
                      <m:dPr>
                        <m:ctrlP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just with a different constant.</a:t>
                </a:r>
              </a:p>
              <a:p>
                <a:pPr lvl="1" indent="-228600" algn="l" rtl="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Remember: binary search requires that the array be </a:t>
                </a:r>
                <a:r>
                  <a:rPr lang="en-US" sz="20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sorted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E5BAD2-9064-2749-809D-FC966BA2F4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  <a:blipFill>
                <a:blip r:embed="rId2"/>
                <a:stretch>
                  <a:fillRect l="-1880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clock, blue&#10;&#10;Description automatically generated">
            <a:extLst>
              <a:ext uri="{FF2B5EF4-FFF2-40B4-BE49-F238E27FC236}">
                <a16:creationId xmlns:a16="http://schemas.microsoft.com/office/drawing/2014/main" id="{FC1177E0-EE2C-2E41-A217-7FC5C1543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48" y="643467"/>
            <a:ext cx="5410199" cy="5410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A08E64-8764-C94D-A8A5-64499B41CE18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260447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496AB-45DA-9443-A38C-6BD9BB63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String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E8D79-450C-444D-8D17-C07D2F774CD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Suppose that I want to efficiently store strings so that I only have a single copy of each one.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would I want to do that?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Compilers have to keep track of a lot of strings (variable names, for example).</a:t>
            </a:r>
          </a:p>
        </p:txBody>
      </p:sp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162157BF-B194-4B48-A439-90933587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71" y="643467"/>
            <a:ext cx="6147953" cy="5410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5FDD4E-EE6F-1F44-956C-9EB96BF60238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1769866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941</Words>
  <Application>Microsoft Macintosh PowerPoint</Application>
  <PresentationFormat>Widescreen</PresentationFormat>
  <Paragraphs>127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Courier</vt:lpstr>
      <vt:lpstr>Marker Felt Wide</vt:lpstr>
      <vt:lpstr>Symbol</vt:lpstr>
      <vt:lpstr>Wingdings</vt:lpstr>
      <vt:lpstr>Office Theme</vt:lpstr>
      <vt:lpstr>Recursion</vt:lpstr>
      <vt:lpstr>A recursive function is defined in terms of itself.</vt:lpstr>
      <vt:lpstr>Let’s sum the first k natural numbers</vt:lpstr>
      <vt:lpstr>Fibonacci numbers</vt:lpstr>
      <vt:lpstr>Are recursive algorithms inherently inefficient?</vt:lpstr>
      <vt:lpstr>So when do I use recursion?</vt:lpstr>
      <vt:lpstr>Binary Search</vt:lpstr>
      <vt:lpstr>How fast can we search?</vt:lpstr>
      <vt:lpstr>String Table</vt:lpstr>
      <vt:lpstr>new_node()</vt:lpstr>
      <vt:lpstr>str_find()</vt:lpstr>
      <vt:lpstr>A recursive alternative</vt:lpstr>
      <vt:lpstr>Recursion is natural for search</vt:lpstr>
      <vt:lpstr>The Knight’s Tour </vt:lpstr>
      <vt:lpstr>How many possible moves?</vt:lpstr>
      <vt:lpstr>Let’s try it!</vt:lpstr>
      <vt:lpstr>Eight Queens</vt:lpstr>
      <vt:lpstr>Print the Board</vt:lpstr>
      <vt:lpstr>Is this position safe?</vt:lpstr>
      <vt:lpstr>Search for the solution</vt:lpstr>
      <vt:lpstr>Did it work?</vt:lpstr>
      <vt:lpstr>What did we learn?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</dc:title>
  <dc:creator>Darrell Long</dc:creator>
  <cp:lastModifiedBy>Darrell Long</cp:lastModifiedBy>
  <cp:revision>6</cp:revision>
  <cp:lastPrinted>2020-01-05T06:50:47Z</cp:lastPrinted>
  <dcterms:created xsi:type="dcterms:W3CDTF">2019-10-25T03:34:06Z</dcterms:created>
  <dcterms:modified xsi:type="dcterms:W3CDTF">2020-01-05T06:54:54Z</dcterms:modified>
</cp:coreProperties>
</file>